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72" r:id="rId5"/>
    <p:sldId id="284" r:id="rId6"/>
    <p:sldId id="285" r:id="rId7"/>
    <p:sldId id="286" r:id="rId8"/>
    <p:sldId id="287" r:id="rId9"/>
    <p:sldId id="288" r:id="rId10"/>
    <p:sldId id="289" r:id="rId11"/>
    <p:sldId id="320" r:id="rId12"/>
    <p:sldId id="290" r:id="rId13"/>
    <p:sldId id="291" r:id="rId14"/>
    <p:sldId id="317" r:id="rId15"/>
    <p:sldId id="318" r:id="rId16"/>
    <p:sldId id="322" r:id="rId17"/>
    <p:sldId id="316" r:id="rId18"/>
    <p:sldId id="314" r:id="rId19"/>
    <p:sldId id="292" r:id="rId20"/>
    <p:sldId id="293" r:id="rId21"/>
    <p:sldId id="312" r:id="rId22"/>
    <p:sldId id="315" r:id="rId23"/>
    <p:sldId id="304" r:id="rId24"/>
    <p:sldId id="308" r:id="rId25"/>
    <p:sldId id="303" r:id="rId26"/>
    <p:sldId id="307" r:id="rId27"/>
    <p:sldId id="313" r:id="rId28"/>
    <p:sldId id="311" r:id="rId29"/>
    <p:sldId id="294" r:id="rId30"/>
    <p:sldId id="295" r:id="rId31"/>
    <p:sldId id="296" r:id="rId32"/>
    <p:sldId id="299" r:id="rId33"/>
    <p:sldId id="300" r:id="rId34"/>
    <p:sldId id="301" r:id="rId35"/>
    <p:sldId id="302" r:id="rId36"/>
    <p:sldId id="321" r:id="rId37"/>
    <p:sldId id="319" r:id="rId38"/>
    <p:sldId id="305" r:id="rId39"/>
    <p:sldId id="306" r:id="rId40"/>
    <p:sldId id="309" r:id="rId41"/>
    <p:sldId id="310" r:id="rId42"/>
    <p:sldId id="297" r:id="rId43"/>
    <p:sldId id="298" r:id="rId4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5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9906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1780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856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3611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0753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607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5348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0426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0406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9061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488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1120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842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6968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226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120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5566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518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436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3630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165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625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4210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1941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182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929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6234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3103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60466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55054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26682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3465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39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4270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0127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280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6241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7155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3863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481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347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20-10-2021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20-10-2021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20-10-2021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20-10-2021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20-10-2021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20-10-2021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20-10-2021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20-10-2021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C152A09-14F2-41A1-9B21-775068B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3A677-DA02-41C7-B19C-2AEBA0D6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34830DA-893C-43FC-932A-FD3AB0CCB47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17E8DE-389B-4F0A-8A50-69C8B570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55F440-2F37-4A7F-8B9D-A63EEF43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76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Vast voer in de kraamstal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Melkproductie zeug heeft na 2-3 weken de top bereikt</a:t>
            </a:r>
          </a:p>
          <a:p>
            <a:pPr marL="0" indent="0">
              <a:buNone/>
            </a:pPr>
            <a:r>
              <a:rPr lang="nl-NL" dirty="0"/>
              <a:t>Vast voeropname in kraamhok belangrijk voor een goede start na het spenen</a:t>
            </a:r>
          </a:p>
          <a:p>
            <a:pPr marL="0" indent="0">
              <a:buNone/>
            </a:pPr>
            <a:r>
              <a:rPr lang="nl-NL" dirty="0"/>
              <a:t>Start met vast voer op dag …………</a:t>
            </a:r>
          </a:p>
          <a:p>
            <a:pPr marL="0" indent="0">
              <a:buNone/>
            </a:pPr>
            <a:r>
              <a:rPr lang="nl-NL" dirty="0"/>
              <a:t>Start met voer ……..</a:t>
            </a:r>
          </a:p>
        </p:txBody>
      </p:sp>
    </p:spTree>
    <p:extLst>
      <p:ext uri="{BB962C8B-B14F-4D97-AF65-F5344CB8AC3E}">
        <p14:creationId xmlns:p14="http://schemas.microsoft.com/office/powerpoint/2010/main" val="90869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b="1" dirty="0"/>
              <a:t>Vast voer in de kraamstal</a:t>
            </a:r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r>
              <a:rPr lang="nl-NL" dirty="0"/>
              <a:t>Voorbeeld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Tot 10 dagen melk</a:t>
            </a:r>
          </a:p>
          <a:p>
            <a:r>
              <a:rPr lang="nl-NL" dirty="0"/>
              <a:t>11 – 21 prestarter</a:t>
            </a:r>
          </a:p>
          <a:p>
            <a:r>
              <a:rPr lang="nl-NL" dirty="0"/>
              <a:t>22-26 dagen speenvoer</a:t>
            </a:r>
          </a:p>
        </p:txBody>
      </p:sp>
    </p:spTree>
    <p:extLst>
      <p:ext uri="{BB962C8B-B14F-4D97-AF65-F5344CB8AC3E}">
        <p14:creationId xmlns:p14="http://schemas.microsoft.com/office/powerpoint/2010/main" val="355544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16830"/>
            <a:ext cx="8505825" cy="5832475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/>
              <a:t>Wat voer je bij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13679DF-112C-4786-9302-68682AD9A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275" y="981075"/>
            <a:ext cx="121158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36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FC6D355-AE78-4A3E-B608-2BDA99BC8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94" y="944662"/>
            <a:ext cx="11311461" cy="5596508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16830"/>
            <a:ext cx="8505825" cy="5832475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/>
              <a:t>Wat voer je bij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47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Redenen om biggen bij te voeren in de kraamstal</a:t>
            </a:r>
          </a:p>
          <a:p>
            <a:r>
              <a:rPr lang="nl-NL" dirty="0"/>
              <a:t>Leren vast voer opnemen</a:t>
            </a:r>
          </a:p>
          <a:p>
            <a:r>
              <a:rPr lang="nl-NL" dirty="0"/>
              <a:t>Verteringssysteem went aan plantaardig voedsel</a:t>
            </a:r>
          </a:p>
          <a:p>
            <a:r>
              <a:rPr lang="nl-NL" dirty="0"/>
              <a:t>Biggen groeien harder door extra voedingstoffen</a:t>
            </a:r>
          </a:p>
          <a:p>
            <a:r>
              <a:rPr lang="nl-NL" dirty="0"/>
              <a:t>Voorkomen speendip</a:t>
            </a:r>
          </a:p>
        </p:txBody>
      </p:sp>
    </p:spTree>
    <p:extLst>
      <p:ext uri="{BB962C8B-B14F-4D97-AF65-F5344CB8AC3E}">
        <p14:creationId xmlns:p14="http://schemas.microsoft.com/office/powerpoint/2010/main" val="548768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5CF0E07-7EEE-48A3-95F6-DC975AB87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48" y="158415"/>
            <a:ext cx="8614076" cy="654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94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Belangrijk bij voeding biggen is V.O.R.K.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V</a:t>
            </a:r>
            <a:r>
              <a:rPr lang="nl-NL" dirty="0"/>
              <a:t>ers</a:t>
            </a:r>
          </a:p>
          <a:p>
            <a:pPr marL="0" indent="0">
              <a:buNone/>
            </a:pPr>
            <a:r>
              <a:rPr lang="nl-NL" b="1" dirty="0"/>
              <a:t>O</a:t>
            </a:r>
            <a:r>
              <a:rPr lang="nl-NL" dirty="0"/>
              <a:t>nbeperkt (Ad </a:t>
            </a:r>
            <a:r>
              <a:rPr lang="nl-NL" dirty="0" err="1"/>
              <a:t>Libitum</a:t>
            </a:r>
            <a:r>
              <a:rPr lang="nl-NL" dirty="0"/>
              <a:t>)</a:t>
            </a:r>
          </a:p>
          <a:p>
            <a:pPr marL="0" indent="0">
              <a:buNone/>
            </a:pPr>
            <a:r>
              <a:rPr lang="nl-NL" b="1" dirty="0"/>
              <a:t>R</a:t>
            </a:r>
            <a:r>
              <a:rPr lang="nl-NL" dirty="0"/>
              <a:t>egelmatig</a:t>
            </a:r>
          </a:p>
          <a:p>
            <a:pPr marL="0" indent="0">
              <a:buNone/>
            </a:pPr>
            <a:r>
              <a:rPr lang="nl-NL" b="1" dirty="0"/>
              <a:t>K</a:t>
            </a:r>
            <a:r>
              <a:rPr lang="nl-NL" dirty="0"/>
              <a:t>leine porties</a:t>
            </a:r>
          </a:p>
        </p:txBody>
      </p:sp>
    </p:spTree>
    <p:extLst>
      <p:ext uri="{BB962C8B-B14F-4D97-AF65-F5344CB8AC3E}">
        <p14:creationId xmlns:p14="http://schemas.microsoft.com/office/powerpoint/2010/main" val="13158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Biggenvoer</a:t>
            </a:r>
          </a:p>
          <a:p>
            <a:pPr marL="0" indent="0">
              <a:buNone/>
            </a:pPr>
            <a:r>
              <a:rPr lang="nl-NL" dirty="0"/>
              <a:t>Droogvoer</a:t>
            </a:r>
          </a:p>
          <a:p>
            <a:r>
              <a:rPr lang="nl-NL" dirty="0"/>
              <a:t>Meel</a:t>
            </a:r>
          </a:p>
          <a:p>
            <a:r>
              <a:rPr lang="nl-NL" dirty="0"/>
              <a:t>Kruimel</a:t>
            </a:r>
          </a:p>
          <a:p>
            <a:r>
              <a:rPr lang="nl-NL" dirty="0"/>
              <a:t>Brokjes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0853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Biggen voeren na spenen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Hetzelfde voer als de laatste dagen voor het spenen</a:t>
            </a:r>
          </a:p>
          <a:p>
            <a:r>
              <a:rPr lang="nl-NL" dirty="0"/>
              <a:t>Zorg voor snelle voeropname door dezelfde voerbakken (in de dezelfde kleur) als in het kraamhok.</a:t>
            </a:r>
          </a:p>
          <a:p>
            <a:r>
              <a:rPr lang="nl-NL" dirty="0"/>
              <a:t>4-6 keer per dag extra voer geven</a:t>
            </a:r>
          </a:p>
          <a:p>
            <a:r>
              <a:rPr lang="nl-NL" dirty="0"/>
              <a:t>Eventueel droogvoer op de vloer strooien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9276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Biggen voeren na spenen</a:t>
            </a:r>
          </a:p>
          <a:p>
            <a:r>
              <a:rPr lang="nl-NL" dirty="0"/>
              <a:t>Op eerste dag moet de big evenveel eten als de laatste dag voor spenen.</a:t>
            </a:r>
          </a:p>
          <a:p>
            <a:r>
              <a:rPr lang="nl-NL" dirty="0"/>
              <a:t>Droge stof opname op dag van spenen (melk en droogvoer)</a:t>
            </a:r>
          </a:p>
          <a:p>
            <a:pPr lvl="1"/>
            <a:r>
              <a:rPr lang="nl-NL" dirty="0"/>
              <a:t>21 </a:t>
            </a:r>
            <a:r>
              <a:rPr lang="nl-NL" dirty="0" err="1"/>
              <a:t>dgn</a:t>
            </a:r>
            <a:r>
              <a:rPr lang="nl-NL" dirty="0"/>
              <a:t> spenen </a:t>
            </a:r>
            <a:r>
              <a:rPr lang="nl-NL" dirty="0">
                <a:sym typeface="Wingdings" panose="05000000000000000000" pitchFamily="2" charset="2"/>
              </a:rPr>
              <a:t> 200 gram/dag</a:t>
            </a:r>
          </a:p>
          <a:p>
            <a:pPr lvl="1"/>
            <a:r>
              <a:rPr lang="nl-NL" dirty="0"/>
              <a:t>28 </a:t>
            </a:r>
            <a:r>
              <a:rPr lang="nl-NL" dirty="0" err="1"/>
              <a:t>dgn</a:t>
            </a:r>
            <a:r>
              <a:rPr lang="nl-NL" dirty="0"/>
              <a:t> spenen </a:t>
            </a:r>
            <a:r>
              <a:rPr lang="nl-NL" dirty="0">
                <a:sym typeface="Wingdings" panose="05000000000000000000" pitchFamily="2" charset="2"/>
              </a:rPr>
              <a:t> 250 gram/dag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Biggen die in het kraamhok veel melk drinken eten minder na het spenen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847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5400" b="1" dirty="0"/>
              <a:t>Voerbehoefte biggen</a:t>
            </a:r>
          </a:p>
        </p:txBody>
      </p:sp>
    </p:spTree>
    <p:extLst>
      <p:ext uri="{BB962C8B-B14F-4D97-AF65-F5344CB8AC3E}">
        <p14:creationId xmlns:p14="http://schemas.microsoft.com/office/powerpoint/2010/main" val="3311892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Niet eten is funest voor de biggen i.v.m. darmgezondheid.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Afsterven deel darmcellen (darmvlokken/ villi) gaatjes in de darm </a:t>
            </a:r>
            <a:r>
              <a:rPr lang="nl-NL" dirty="0">
                <a:sym typeface="Wingdings" panose="05000000000000000000" pitchFamily="2" charset="2"/>
              </a:rPr>
              <a:t> ziektekiemen (streptokokken) ongehinderd in de bloedbaan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4211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Voeropname (bij speengewicht van 7,5 kg)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Dag 1  </a:t>
            </a:r>
            <a:r>
              <a:rPr lang="nl-NL" dirty="0">
                <a:sym typeface="Wingdings" panose="05000000000000000000" pitchFamily="2" charset="2"/>
              </a:rPr>
              <a:t> streven naar voeropnamen van 250 gram</a:t>
            </a:r>
          </a:p>
          <a:p>
            <a:r>
              <a:rPr lang="nl-NL" dirty="0">
                <a:sym typeface="Wingdings" panose="05000000000000000000" pitchFamily="2" charset="2"/>
              </a:rPr>
              <a:t>Op einde opfokperiode (6 </a:t>
            </a:r>
            <a:r>
              <a:rPr lang="nl-NL" dirty="0" err="1">
                <a:sym typeface="Wingdings" panose="05000000000000000000" pitchFamily="2" charset="2"/>
              </a:rPr>
              <a:t>wkn</a:t>
            </a:r>
            <a:r>
              <a:rPr lang="nl-NL" dirty="0">
                <a:sym typeface="Wingdings" panose="05000000000000000000" pitchFamily="2" charset="2"/>
              </a:rPr>
              <a:t>) naar 1,4 kg/dag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Bij een voederconversie van 1,5, wat is dan de dagelijkse groei?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3553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448" y="757511"/>
            <a:ext cx="8505825" cy="5832475"/>
          </a:xfrm>
        </p:spPr>
        <p:txBody>
          <a:bodyPr/>
          <a:lstStyle/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r>
              <a:rPr lang="nl-NL" sz="3200" b="1" dirty="0"/>
              <a:t>Water</a:t>
            </a:r>
            <a:endParaRPr lang="nl-NL" dirty="0"/>
          </a:p>
          <a:p>
            <a:endParaRPr lang="nl-NL" dirty="0"/>
          </a:p>
          <a:p>
            <a:r>
              <a:rPr lang="nl-NL" dirty="0"/>
              <a:t>Per 12 biggen minimaal 1 drinknippel, beter oer 10 biggen 1 drinknippel.</a:t>
            </a:r>
          </a:p>
          <a:p>
            <a:r>
              <a:rPr lang="nl-NL" dirty="0"/>
              <a:t>De eerste 3-4 dagen extra drinkplaatsen toevoegen tot 1 drinkplaats per 5 biggen</a:t>
            </a:r>
          </a:p>
          <a:p>
            <a:r>
              <a:rPr lang="nl-NL" dirty="0"/>
              <a:t>Debiet nippel 0,5 – 1 liter per minuut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55160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Overschakelen voer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471ABC5-96FA-40C5-8D09-2B20AAB1B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114" y="178607"/>
            <a:ext cx="5763038" cy="642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93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C06D31E-A4AC-4C25-9DA5-D19DEDC55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015"/>
            <a:ext cx="5846238" cy="417142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726418A-7AC5-4823-99CB-9E2B9A01A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386" y="1900787"/>
            <a:ext cx="6458436" cy="48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46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19CAE4B-3891-4095-ABAD-F7330309E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58" y="101029"/>
            <a:ext cx="8763847" cy="663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23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Norm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Eén </a:t>
            </a:r>
            <a:r>
              <a:rPr lang="nl-NL" dirty="0" err="1"/>
              <a:t>eetplek</a:t>
            </a:r>
            <a:r>
              <a:rPr lang="nl-NL" dirty="0"/>
              <a:t> van 18 cm breed per 8 biggen</a:t>
            </a:r>
          </a:p>
          <a:p>
            <a:r>
              <a:rPr lang="nl-NL" dirty="0"/>
              <a:t>Beter één </a:t>
            </a:r>
            <a:r>
              <a:rPr lang="nl-NL" dirty="0" err="1"/>
              <a:t>eetplek</a:t>
            </a:r>
            <a:r>
              <a:rPr lang="nl-NL" dirty="0"/>
              <a:t> per 6 biggen</a:t>
            </a:r>
          </a:p>
          <a:p>
            <a:r>
              <a:rPr lang="nl-NL" dirty="0"/>
              <a:t>Bij start opfokperiode extra bakjes bijplaatsen </a:t>
            </a:r>
          </a:p>
          <a:p>
            <a:r>
              <a:rPr lang="nl-NL" dirty="0"/>
              <a:t>Het beste (nagenoeg) dezelfde bakjes als in het kraamhok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8252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Brijbakje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Dominante big voorkomt dat andere biggen kunnen eten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62EEF83-0C76-4F61-92F7-D8B1E5E46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4" y="683066"/>
            <a:ext cx="8947345" cy="47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28</a:t>
            </a:fld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FB4E75B-9920-4C79-9FDD-86395F6FF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37" y="12672"/>
            <a:ext cx="6175062" cy="667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17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86D131C-59F8-4523-9D88-F173494B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08" y="0"/>
            <a:ext cx="6766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9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Eerste voeding biggen is biest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Biest is belangrijk voor: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Eerste energie voor de big (pas geboren big heeft geen energie reserve)</a:t>
            </a:r>
          </a:p>
          <a:p>
            <a:r>
              <a:rPr lang="nl-NL" dirty="0"/>
              <a:t>Afvoer darmpek (eerste donkere mest)</a:t>
            </a:r>
          </a:p>
          <a:p>
            <a:r>
              <a:rPr lang="nl-NL" dirty="0"/>
              <a:t>Antistoffen (bij geboorte geen antistoffen)</a:t>
            </a:r>
          </a:p>
        </p:txBody>
      </p:sp>
    </p:spTree>
    <p:extLst>
      <p:ext uri="{BB962C8B-B14F-4D97-AF65-F5344CB8AC3E}">
        <p14:creationId xmlns:p14="http://schemas.microsoft.com/office/powerpoint/2010/main" val="9454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30</a:t>
            </a:fld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9F71445-65EC-4F81-B36E-27385DC1D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413" y="117912"/>
            <a:ext cx="7165427" cy="65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82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31</a:t>
            </a:fld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0F77C94-849C-4220-964A-644F891A6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711" y="158415"/>
            <a:ext cx="7211241" cy="654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13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Brijvoer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44897F0-E00F-4F3D-B7D4-7D70132B6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629" y="267250"/>
            <a:ext cx="6483050" cy="62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43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33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Brijvoer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Lange trog </a:t>
            </a:r>
            <a:r>
              <a:rPr lang="nl-NL" dirty="0">
                <a:sym typeface="Wingdings" panose="05000000000000000000" pitchFamily="2" charset="2"/>
              </a:rPr>
              <a:t> 18 cm trogbreedte per big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Voordelen brijvoedering</a:t>
            </a:r>
          </a:p>
          <a:p>
            <a:r>
              <a:rPr lang="nl-NL" dirty="0">
                <a:sym typeface="Wingdings" panose="05000000000000000000" pitchFamily="2" charset="2"/>
              </a:rPr>
              <a:t>Biggen kunnen </a:t>
            </a:r>
            <a:r>
              <a:rPr lang="nl-NL" dirty="0" err="1">
                <a:sym typeface="Wingdings" panose="05000000000000000000" pitchFamily="2" charset="2"/>
              </a:rPr>
              <a:t>tegenlijk</a:t>
            </a:r>
            <a:r>
              <a:rPr lang="nl-NL" dirty="0">
                <a:sym typeface="Wingdings" panose="05000000000000000000" pitchFamily="2" charset="2"/>
              </a:rPr>
              <a:t> eten  zien eten doet eten</a:t>
            </a:r>
          </a:p>
          <a:p>
            <a:r>
              <a:rPr lang="nl-NL" dirty="0">
                <a:sym typeface="Wingdings" panose="05000000000000000000" pitchFamily="2" charset="2"/>
              </a:rPr>
              <a:t>Aanzuren voer  </a:t>
            </a:r>
          </a:p>
          <a:p>
            <a:pPr lvl="1"/>
            <a:r>
              <a:rPr lang="nl-NL" sz="2800" dirty="0">
                <a:sym typeface="Wingdings" panose="05000000000000000000" pitchFamily="2" charset="2"/>
              </a:rPr>
              <a:t>Smakelijker</a:t>
            </a:r>
          </a:p>
          <a:p>
            <a:pPr lvl="1"/>
            <a:r>
              <a:rPr lang="nl-NL" sz="2800" dirty="0">
                <a:sym typeface="Wingdings" panose="05000000000000000000" pitchFamily="2" charset="2"/>
              </a:rPr>
              <a:t>Beter voor darmgezondheid</a:t>
            </a:r>
          </a:p>
          <a:p>
            <a:pPr lvl="1"/>
            <a:r>
              <a:rPr lang="nl-NL" sz="2800" dirty="0">
                <a:sym typeface="Wingdings" panose="05000000000000000000" pitchFamily="2" charset="2"/>
              </a:rPr>
              <a:t>Betere vertering nutriënten</a:t>
            </a:r>
            <a:endParaRPr lang="nl-NL" sz="28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54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Invloed op voeropname opfokperiode</a:t>
            </a:r>
          </a:p>
          <a:p>
            <a:r>
              <a:rPr lang="nl-NL" sz="2800" dirty="0"/>
              <a:t>Voeropname in kraamhok</a:t>
            </a:r>
          </a:p>
          <a:p>
            <a:pPr lvl="1"/>
            <a:r>
              <a:rPr lang="nl-NL" sz="2800" dirty="0"/>
              <a:t>In kraamhok veel vast voer gegeten </a:t>
            </a:r>
            <a:r>
              <a:rPr lang="nl-NL" sz="2800" dirty="0">
                <a:sym typeface="Wingdings" panose="05000000000000000000" pitchFamily="2" charset="2"/>
              </a:rPr>
              <a:t> na spenen vaak dooreters</a:t>
            </a:r>
            <a:endParaRPr lang="nl-NL" sz="2800" dirty="0"/>
          </a:p>
          <a:p>
            <a:pPr lvl="1"/>
            <a:r>
              <a:rPr lang="nl-NL" sz="2800" dirty="0"/>
              <a:t>Melkdrinkers in kraamhok </a:t>
            </a:r>
            <a:r>
              <a:rPr lang="nl-NL" sz="2800" dirty="0">
                <a:sym typeface="Wingdings" panose="05000000000000000000" pitchFamily="2" charset="2"/>
              </a:rPr>
              <a:t> vaak slechte eters</a:t>
            </a:r>
          </a:p>
          <a:p>
            <a:r>
              <a:rPr lang="nl-NL" sz="2800" dirty="0">
                <a:sym typeface="Wingdings" panose="05000000000000000000" pitchFamily="2" charset="2"/>
              </a:rPr>
              <a:t>Genetica </a:t>
            </a:r>
          </a:p>
          <a:p>
            <a:r>
              <a:rPr lang="nl-NL" sz="2800" dirty="0">
                <a:sym typeface="Wingdings" panose="05000000000000000000" pitchFamily="2" charset="2"/>
              </a:rPr>
              <a:t>Gewicht</a:t>
            </a:r>
          </a:p>
          <a:p>
            <a:pPr lvl="1"/>
            <a:r>
              <a:rPr lang="nl-NL" sz="2800" dirty="0">
                <a:sym typeface="Wingdings" panose="05000000000000000000" pitchFamily="2" charset="2"/>
              </a:rPr>
              <a:t>Lichte biggen  weinig melk in kraamhok  veel vast voer  goed dooreten na spenen</a:t>
            </a:r>
          </a:p>
          <a:p>
            <a:r>
              <a:rPr lang="nl-NL" sz="2800" dirty="0">
                <a:sym typeface="Wingdings" panose="05000000000000000000" pitchFamily="2" charset="2"/>
              </a:rPr>
              <a:t>Stimuleren</a:t>
            </a:r>
            <a:endParaRPr lang="nl-NL" sz="28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8709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35</a:t>
            </a:fld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C839B14-67E6-4AFB-BC8F-2016B6CDC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3" y="188856"/>
            <a:ext cx="8565562" cy="63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11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36</a:t>
            </a:fld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FCD051E-9645-4932-BC4A-398533DC5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52" y="0"/>
            <a:ext cx="7697180" cy="546871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3C5A087-DBAD-400F-8870-57CB636ED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68" y="5468712"/>
            <a:ext cx="7961793" cy="105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26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37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7103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38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5492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39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87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Biest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dirty="0"/>
              <a:t>Antistoffen zijn eiwitten</a:t>
            </a:r>
          </a:p>
          <a:p>
            <a:pPr marL="0" indent="0">
              <a:buNone/>
            </a:pPr>
            <a:r>
              <a:rPr lang="nl-NL" dirty="0"/>
              <a:t>Bij pasgeboren biggen worden die niet verteerd maar in zijn geheel opgenomen door de dunne darm</a:t>
            </a:r>
          </a:p>
          <a:p>
            <a:pPr marL="0" indent="0">
              <a:buNone/>
            </a:pPr>
            <a:r>
              <a:rPr lang="nl-NL" dirty="0"/>
              <a:t>Na drinken (kunst)melk “sluiten” de darmen zich, dus geen opname meer van antistoffen.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4550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40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619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Biest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dirty="0"/>
              <a:t>Bij biest zijn de vier V’s belangrijk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Veel</a:t>
            </a:r>
          </a:p>
          <a:p>
            <a:r>
              <a:rPr lang="nl-NL" dirty="0"/>
              <a:t>Vlug</a:t>
            </a:r>
          </a:p>
          <a:p>
            <a:r>
              <a:rPr lang="nl-NL" dirty="0"/>
              <a:t>Vaak</a:t>
            </a:r>
          </a:p>
          <a:p>
            <a:r>
              <a:rPr lang="nl-NL" dirty="0"/>
              <a:t>vers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84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Biest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Biest van eigen moeder is het beste!</a:t>
            </a:r>
          </a:p>
          <a:p>
            <a:pPr marL="0" indent="0">
              <a:buNone/>
            </a:pPr>
            <a:r>
              <a:rPr lang="nl-NL" dirty="0"/>
              <a:t>Zeug maakt eenmaal een vaste hoeveelheid biest</a:t>
            </a:r>
          </a:p>
          <a:p>
            <a:pPr marL="0" indent="0">
              <a:buNone/>
            </a:pPr>
            <a:r>
              <a:rPr lang="nl-NL" dirty="0"/>
              <a:t>Biest verandert geleidelijk van samenstelling naar melk </a:t>
            </a:r>
          </a:p>
          <a:p>
            <a:pPr marL="0" indent="0">
              <a:buNone/>
            </a:pPr>
            <a:r>
              <a:rPr lang="nl-NL" dirty="0"/>
              <a:t>Op = op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 grote toom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biestmanagement!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61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ijzer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ijzer is een belangrijke bouwstof van hemoglobine</a:t>
            </a:r>
          </a:p>
          <a:p>
            <a:pPr marL="0" indent="0">
              <a:buNone/>
            </a:pPr>
            <a:r>
              <a:rPr lang="nl-NL" dirty="0"/>
              <a:t>Hemaglobine is een bouwstof van de rode bloedcellen</a:t>
            </a:r>
          </a:p>
          <a:p>
            <a:pPr marL="0" indent="0">
              <a:buNone/>
            </a:pPr>
            <a:r>
              <a:rPr lang="nl-NL" dirty="0"/>
              <a:t>Rode bloedcelen zijn belangrijk voor het zuurstof transport</a:t>
            </a:r>
          </a:p>
          <a:p>
            <a:pPr marL="0" indent="0">
              <a:buNone/>
            </a:pPr>
            <a:r>
              <a:rPr lang="nl-NL" dirty="0"/>
              <a:t>Te weinig ijzer geeft bloedarmoede </a:t>
            </a:r>
            <a:r>
              <a:rPr lang="nl-NL" dirty="0">
                <a:sym typeface="Wingdings" panose="05000000000000000000" pitchFamily="2" charset="2"/>
              </a:rPr>
              <a:t> bleke biggen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353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ijzer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E962042-9788-4931-9907-87B3233DB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118" y="196329"/>
            <a:ext cx="4512538" cy="62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7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8507F67-0E3B-434C-823A-F9E0A37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0009F0-42C6-48D6-8541-C525406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235847B-6530-4F7C-B377-4C944574C7F9}" type="datetime1">
              <a:rPr lang="nl-NL" smtClean="0"/>
              <a:pPr/>
              <a:t>20-10-2021</a:t>
            </a:fld>
            <a:endParaRPr lang="nl-NL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93D8D6E5-52D9-4110-B1E8-103544E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EED5D51-C438-4EEF-82B9-A2FD99AD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EBA83-7702-47AF-A531-D3C968B16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ijzer</a:t>
            </a:r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endParaRPr lang="nl-NL" sz="32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73015B4-EA40-40F0-A9D1-1522846F8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0" y="1334807"/>
            <a:ext cx="9999910" cy="429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2542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 - met voorbeeld dias (1).pptx" id="{9B5EB327-0685-4958-BB56-0140923126EC}" vid="{F697A4E9-4B8B-4074-ABBC-BE7494A0226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64CDD39C39648B1ABEE99F3BACD5D" ma:contentTypeVersion="0" ma:contentTypeDescription="Een nieuw document maken." ma:contentTypeScope="" ma:versionID="8fc9deaf3217af4824c090a6e5240c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63730-AD36-4F0C-8C61-D94915E3C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3B809E-9840-4F61-A777-0ECC9F692F13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 - met voorbeeld dias (1)</Template>
  <TotalTime>157</TotalTime>
  <Words>890</Words>
  <Application>Microsoft Office PowerPoint</Application>
  <PresentationFormat>Breedbeeld</PresentationFormat>
  <Paragraphs>342</Paragraphs>
  <Slides>40</Slides>
  <Notes>40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Calibri</vt:lpstr>
      <vt:lpstr>Segoe UI Light</vt:lpstr>
      <vt:lpstr>Wingdings</vt:lpstr>
      <vt:lpstr>Yuverta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Herman Peeters</dc:creator>
  <dc:description>Template by HQ Solutions</dc:description>
  <cp:lastModifiedBy>Herman Peeters</cp:lastModifiedBy>
  <cp:revision>24</cp:revision>
  <dcterms:created xsi:type="dcterms:W3CDTF">2021-10-18T06:42:05Z</dcterms:created>
  <dcterms:modified xsi:type="dcterms:W3CDTF">2021-10-20T07:03:28Z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0x01010007464CDD39C39648B1ABEE99F3BACD5D</vt:lpwstr>
  </property>
</Properties>
</file>